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7" r:id="rId4"/>
    <p:sldId id="258" r:id="rId5"/>
    <p:sldId id="260" r:id="rId6"/>
    <p:sldId id="275" r:id="rId7"/>
    <p:sldId id="277" r:id="rId8"/>
    <p:sldId id="261" r:id="rId9"/>
    <p:sldId id="274" r:id="rId10"/>
    <p:sldId id="278" r:id="rId11"/>
    <p:sldId id="27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80" r:id="rId22"/>
    <p:sldId id="281" r:id="rId23"/>
    <p:sldId id="279" r:id="rId24"/>
    <p:sldId id="283" r:id="rId25"/>
    <p:sldId id="27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F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DE61-47EF-49ED-A014-3FF00193F889}" type="datetimeFigureOut">
              <a:rPr lang="en-AU" smtClean="0"/>
              <a:t>4/04/2014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1A237-8415-4C8E-9FF7-CB249A0A91FC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DE07-4C20-4A13-BB3F-631D2FBDC4FE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5817-3ECD-4C72-B11E-BEA2FD24386A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E27A-B65D-4B57-A07B-D651EA760797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30FD-F734-45CA-AC35-14624E304E35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FAA5-6E6F-435D-9651-6B0DE246FBA3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FFDB-EC13-4AE7-B6FF-7A250C0075A8}" type="datetime1">
              <a:rPr lang="en-AU" smtClean="0"/>
              <a:t>4/04/2014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F065-3C2F-4177-8C16-618F5DED4B82}" type="datetime1">
              <a:rPr lang="en-AU" smtClean="0"/>
              <a:t>4/04/2014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8A12-4AD7-46F7-8145-3FA48F1C98D6}" type="datetime1">
              <a:rPr lang="en-AU" smtClean="0"/>
              <a:t>4/04/2014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3ABE-B5B9-4B69-9DA1-FF8334D36627}" type="datetime1">
              <a:rPr lang="en-AU" smtClean="0"/>
              <a:t>4/04/2014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DE42-5D14-4B15-9B5F-6D7FA603B2A8}" type="datetime1">
              <a:rPr lang="en-AU" smtClean="0"/>
              <a:t>4/04/2014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55D1-BA2E-45BA-AF7D-82B94C278041}" type="datetime1">
              <a:rPr lang="en-AU" smtClean="0"/>
              <a:t>4/04/2014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6BD3-C4E8-4FF2-A3D8-824CD0E9F2AB}" type="datetime1">
              <a:rPr lang="en-AU" smtClean="0"/>
              <a:t>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ACC6-9A01-442E-B388-DB863A1717D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Autofit/>
          </a:bodyPr>
          <a:lstStyle/>
          <a:p>
            <a:r>
              <a:rPr lang="en-AU" sz="13800" dirty="0" smtClean="0">
                <a:latin typeface="Times New Roman" pitchFamily="18" charset="0"/>
                <a:cs typeface="Times New Roman" pitchFamily="18" charset="0"/>
              </a:rPr>
              <a:t>AOTA</a:t>
            </a:r>
            <a:endParaRPr lang="en-AU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768752" cy="1752600"/>
          </a:xfrm>
        </p:spPr>
        <p:txBody>
          <a:bodyPr>
            <a:noAutofit/>
          </a:bodyPr>
          <a:lstStyle/>
          <a:p>
            <a:r>
              <a:rPr lang="en-AU" sz="5400" dirty="0" smtClean="0">
                <a:solidFill>
                  <a:schemeClr val="accent2">
                    <a:lumMod val="50000"/>
                  </a:schemeClr>
                </a:solidFill>
              </a:rPr>
              <a:t>Asteroidal   Occultation Time   Analyser</a:t>
            </a:r>
            <a:endParaRPr lang="en-A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Can check for systematic problems with a Fourier Analysis plot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7337"/>
            <a:ext cx="81121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136904" cy="231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00506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C00000"/>
                </a:solidFill>
              </a:rPr>
              <a:t>Bad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6876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1B6F29"/>
                </a:solidFill>
              </a:rPr>
              <a:t>Good</a:t>
            </a:r>
            <a:endParaRPr lang="en-AU" sz="2400" b="1" dirty="0">
              <a:solidFill>
                <a:srgbClr val="1B6F2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Set integration/binning/normalisation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738313"/>
            <a:ext cx="7429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>Event identification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Test signal extends for the entire recording duration</a:t>
            </a:r>
          </a:p>
          <a:p>
            <a:r>
              <a:rPr lang="en-AU" dirty="0" smtClean="0"/>
              <a:t>Sets a minimum cross-correlation level for a possible event</a:t>
            </a:r>
          </a:p>
          <a:p>
            <a:r>
              <a:rPr lang="en-AU" dirty="0" smtClean="0"/>
              <a:t>Look for symmetric triangle, straight sides, sharp apex, peak above orange region at bottom, and light curve flat across the bottom.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Symmetric triangle with straight sides, sharp apex, flat light curve at bottom (see 5 orange bars)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93376"/>
            <a:ext cx="5178478" cy="41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36227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Cloud event – asymmetric, non-straight sides, no sharp apex, light curve at bottom not flat (see orange bars)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3524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 overlay comparison stars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136904" cy="1656184"/>
          </a:xfrm>
        </p:spPr>
        <p:txBody>
          <a:bodyPr/>
          <a:lstStyle/>
          <a:p>
            <a:r>
              <a:rPr lang="en-AU" dirty="0" smtClean="0"/>
              <a:t>Note how the green line drops at the same time as the cloud event, but not for the occultation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48958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Can identify up to 5 putative events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108720"/>
          </a:xfrm>
        </p:spPr>
        <p:txBody>
          <a:bodyPr/>
          <a:lstStyle/>
          <a:p>
            <a:r>
              <a:rPr lang="en-AU" dirty="0" smtClean="0"/>
              <a:t>Each event can be separately analysed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936641" cy="234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Final plot showing fitted light curve and uncertainties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244408" cy="522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Some events have two discrete possibilities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472608" cy="471329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300192" y="6165304"/>
            <a:ext cx="144016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68144" y="6165304"/>
            <a:ext cx="144016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1628800"/>
            <a:ext cx="0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11960" y="1628800"/>
            <a:ext cx="0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7544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Dunham-Agamemnon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Accuracy visible via </a:t>
            </a:r>
            <a:r>
              <a:rPr lang="el-GR" dirty="0" smtClean="0"/>
              <a:t>χ</a:t>
            </a:r>
            <a:r>
              <a:rPr lang="en-AU" baseline="30000" dirty="0" smtClean="0"/>
              <a:t>2</a:t>
            </a:r>
            <a:r>
              <a:rPr lang="en-AU" dirty="0" smtClean="0"/>
              <a:t> curves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98576" cy="9647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 smtClean="0"/>
              <a:t>Well-defined event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1657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2000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12976"/>
            <a:ext cx="2714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84168" y="1700808"/>
            <a:ext cx="2098576" cy="964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Poorly-defined event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43808" y="1628800"/>
            <a:ext cx="2952328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3200" dirty="0" smtClean="0"/>
              <a:t>Small uncertainty</a:t>
            </a: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‘-’ side, large on the </a:t>
            </a:r>
            <a:r>
              <a:rPr lang="en-AU" sz="3200" dirty="0" smtClean="0"/>
              <a:t>‘+’ </a:t>
            </a: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>AOTA is in Occult 4.1.0.14</a:t>
            </a:r>
            <a:endParaRPr lang="en-AU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239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980728"/>
            <a:ext cx="4258816" cy="3730426"/>
          </a:xfrm>
        </p:spPr>
        <p:txBody>
          <a:bodyPr>
            <a:normAutofit/>
          </a:bodyPr>
          <a:lstStyle/>
          <a:p>
            <a:r>
              <a:rPr lang="en-AU" dirty="0" smtClean="0"/>
              <a:t>True gradual events have a rise and fall in the plot of  </a:t>
            </a:r>
            <a:r>
              <a:rPr lang="el-GR" dirty="0" smtClean="0"/>
              <a:t>χ</a:t>
            </a:r>
            <a:r>
              <a:rPr lang="en-AU" baseline="30000" dirty="0" smtClean="0"/>
              <a:t>2</a:t>
            </a:r>
            <a:endParaRPr lang="en-AU" baseline="30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23431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635896" y="4365104"/>
            <a:ext cx="3024336" cy="136815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Disregard anomalous points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4577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45024"/>
            <a:ext cx="4476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Applies corrections based on camera used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33513"/>
            <a:ext cx="8572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Can view/save measurement report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5544616" cy="4525963"/>
          </a:xfrm>
        </p:spPr>
        <p:txBody>
          <a:bodyPr>
            <a:normAutofit fontScale="25000" lnSpcReduction="20000"/>
          </a:bodyPr>
          <a:lstStyle/>
          <a:p>
            <a:r>
              <a:rPr lang="en-AU" dirty="0" smtClean="0"/>
              <a:t>AOTA analysis of the file D:\Videos\ofOthers\Metis\20140307-Metis_Pierrefontaines.csv</a:t>
            </a:r>
          </a:p>
          <a:p>
            <a:r>
              <a:rPr lang="en-AU" dirty="0" smtClean="0"/>
              <a:t>- analysed on Wednesday, 26 March 2014 at 3:29 AM UTC</a:t>
            </a:r>
          </a:p>
          <a:p>
            <a:r>
              <a:rPr lang="en-AU" dirty="0" smtClean="0"/>
              <a:t>- using AOTA v4.1.0.27</a:t>
            </a:r>
          </a:p>
          <a:p>
            <a:endParaRPr lang="en-AU" dirty="0" smtClean="0"/>
          </a:p>
          <a:p>
            <a:r>
              <a:rPr lang="en-AU" dirty="0" smtClean="0"/>
              <a:t>Event #1</a:t>
            </a:r>
          </a:p>
          <a:p>
            <a:endParaRPr lang="en-AU" dirty="0" smtClean="0"/>
          </a:p>
          <a:p>
            <a:r>
              <a:rPr lang="en-AU" dirty="0" smtClean="0"/>
              <a:t>  Event location in video frame ID's</a:t>
            </a:r>
          </a:p>
          <a:p>
            <a:r>
              <a:rPr lang="en-AU" dirty="0" smtClean="0"/>
              <a:t>   D: 601.0  +1.0/-0.5</a:t>
            </a:r>
          </a:p>
          <a:p>
            <a:r>
              <a:rPr lang="en-AU" dirty="0" smtClean="0"/>
              <a:t>   R: 914.0  +0.5/-0.5</a:t>
            </a:r>
          </a:p>
          <a:p>
            <a:endParaRPr lang="en-AU" dirty="0" smtClean="0"/>
          </a:p>
          <a:p>
            <a:r>
              <a:rPr lang="en-AU" dirty="0" smtClean="0"/>
              <a:t>  Event time in UTC</a:t>
            </a:r>
          </a:p>
          <a:p>
            <a:r>
              <a:rPr lang="en-AU" dirty="0" smtClean="0"/>
              <a:t>   D:  3  8 19.40 ± 0.03</a:t>
            </a:r>
          </a:p>
          <a:p>
            <a:r>
              <a:rPr lang="en-AU" dirty="0" smtClean="0"/>
              <a:t>   R:  3  8 31.92 ± 0.02</a:t>
            </a:r>
          </a:p>
          <a:p>
            <a:endParaRPr lang="en-AU" dirty="0" smtClean="0"/>
          </a:p>
          <a:p>
            <a:r>
              <a:rPr lang="en-AU" dirty="0" smtClean="0"/>
              <a:t>  Duration of transition in frames</a:t>
            </a:r>
          </a:p>
          <a:p>
            <a:r>
              <a:rPr lang="en-AU" dirty="0" smtClean="0"/>
              <a:t>   D: 0</a:t>
            </a:r>
          </a:p>
          <a:p>
            <a:r>
              <a:rPr lang="en-AU" dirty="0" smtClean="0"/>
              <a:t>   R: 0</a:t>
            </a:r>
          </a:p>
          <a:p>
            <a:endParaRPr lang="en-AU" dirty="0" smtClean="0"/>
          </a:p>
          <a:p>
            <a:r>
              <a:rPr lang="en-AU" dirty="0" smtClean="0"/>
              <a:t>  SN at event locations</a:t>
            </a:r>
          </a:p>
          <a:p>
            <a:r>
              <a:rPr lang="en-AU" dirty="0" smtClean="0"/>
              <a:t>   D: 3.0</a:t>
            </a:r>
          </a:p>
          <a:p>
            <a:r>
              <a:rPr lang="en-AU" dirty="0" smtClean="0"/>
              <a:t>   R: 3.3</a:t>
            </a:r>
          </a:p>
          <a:p>
            <a:endParaRPr lang="en-AU" dirty="0" smtClean="0"/>
          </a:p>
          <a:p>
            <a:r>
              <a:rPr lang="en-AU" dirty="0" smtClean="0"/>
              <a:t>===== Camera details =====</a:t>
            </a:r>
          </a:p>
          <a:p>
            <a:r>
              <a:rPr lang="en-AU" dirty="0" smtClean="0"/>
              <a:t>Camera                 : WAT-910BD</a:t>
            </a:r>
          </a:p>
          <a:p>
            <a:r>
              <a:rPr lang="en-AU" dirty="0" smtClean="0"/>
              <a:t>Frames integrated      : 0</a:t>
            </a:r>
          </a:p>
          <a:p>
            <a:r>
              <a:rPr lang="en-AU" dirty="0" smtClean="0"/>
              <a:t>Video system           : PAL</a:t>
            </a:r>
          </a:p>
          <a:p>
            <a:endParaRPr lang="en-AU" dirty="0" smtClean="0"/>
          </a:p>
          <a:p>
            <a:r>
              <a:rPr lang="en-AU" dirty="0" smtClean="0"/>
              <a:t>==== Measurement info ====</a:t>
            </a:r>
          </a:p>
          <a:p>
            <a:r>
              <a:rPr lang="en-AU" dirty="0" smtClean="0"/>
              <a:t>Measurement tool       : </a:t>
            </a:r>
            <a:r>
              <a:rPr lang="en-AU" dirty="0" err="1" smtClean="0"/>
              <a:t>Limovie</a:t>
            </a:r>
            <a:endParaRPr lang="en-AU" dirty="0" smtClean="0"/>
          </a:p>
          <a:p>
            <a:r>
              <a:rPr lang="en-AU" dirty="0" smtClean="0"/>
              <a:t>Measured at Field level: False</a:t>
            </a:r>
          </a:p>
          <a:p>
            <a:r>
              <a:rPr lang="en-AU" dirty="0" smtClean="0"/>
              <a:t># Measurements binned  : 1</a:t>
            </a:r>
          </a:p>
          <a:p>
            <a:r>
              <a:rPr lang="en-AU" dirty="0" smtClean="0"/>
              <a:t>Normalisation          : None</a:t>
            </a:r>
          </a:p>
          <a:p>
            <a:r>
              <a:rPr lang="en-AU" dirty="0" smtClean="0"/>
              <a:t>Time scale from tool   : False</a:t>
            </a:r>
          </a:p>
          <a:p>
            <a:endParaRPr lang="en-AU" dirty="0" smtClean="0"/>
          </a:p>
          <a:p>
            <a:r>
              <a:rPr lang="en-AU" dirty="0" smtClean="0"/>
              <a:t>===== end of report ======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Save plots for sending to others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1647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5184576" cy="24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49080"/>
            <a:ext cx="5184576" cy="24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en-AU" dirty="0" smtClean="0"/>
              <a:t>Detailed Help file provided, with step-by-step instructions and guidance on interpretation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5125" name="Picture 5" descr="C:\Users\DaveH Admin\AppData\Local\Microsoft\Windows\Temporary Internet Files\Content.IE5\HH1I2FEN\MM90023645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4210000" cy="4210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nd looks like: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0"/>
            <a:ext cx="8136904" cy="4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Aim</a:t>
            </a:r>
            <a:endParaRPr lang="en-AU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/>
          </a:bodyPr>
          <a:lstStyle/>
          <a:p>
            <a:r>
              <a:rPr lang="en-AU" dirty="0" smtClean="0"/>
              <a:t>Create an alternative tool to analyse asteroidal occultation light curves </a:t>
            </a:r>
          </a:p>
          <a:p>
            <a:r>
              <a:rPr lang="en-AU" dirty="0" smtClean="0"/>
              <a:t>Focus on measuring the D and R events independently</a:t>
            </a:r>
          </a:p>
          <a:p>
            <a:r>
              <a:rPr lang="en-AU" dirty="0" smtClean="0"/>
              <a:t>Handle </a:t>
            </a:r>
            <a:r>
              <a:rPr lang="en-AU" dirty="0" err="1" smtClean="0"/>
              <a:t>Limovie</a:t>
            </a:r>
            <a:r>
              <a:rPr lang="en-AU" dirty="0" smtClean="0"/>
              <a:t> &amp; Tangra files</a:t>
            </a:r>
          </a:p>
          <a:p>
            <a:r>
              <a:rPr lang="en-AU" dirty="0" smtClean="0"/>
              <a:t>Handle output from integrating cameras</a:t>
            </a:r>
          </a:p>
          <a:p>
            <a:r>
              <a:rPr lang="en-AU" dirty="0" smtClean="0"/>
              <a:t>Clear presentation of what is ‘going on’</a:t>
            </a:r>
          </a:p>
          <a:p>
            <a:r>
              <a:rPr lang="en-AU" dirty="0" smtClean="0"/>
              <a:t>User friendliness </a:t>
            </a:r>
            <a:r>
              <a:rPr lang="en-AU" dirty="0"/>
              <a:t>&amp;</a:t>
            </a:r>
            <a:r>
              <a:rPr lang="en-AU" dirty="0" smtClean="0"/>
              <a:t> simplicity – as much as possible!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>Basic methodology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Integrity check, for timing inconsistencies</a:t>
            </a:r>
          </a:p>
          <a:p>
            <a:r>
              <a:rPr lang="en-AU" dirty="0" smtClean="0"/>
              <a:t>Putative events identified using cross-correlation analysis</a:t>
            </a:r>
          </a:p>
          <a:p>
            <a:r>
              <a:rPr lang="en-AU" dirty="0" smtClean="0"/>
              <a:t>D and R events analysed by fitting a test light curve of varying transition duration, using a </a:t>
            </a:r>
            <a:r>
              <a:rPr lang="el-GR" dirty="0" smtClean="0"/>
              <a:t>χ</a:t>
            </a:r>
            <a:r>
              <a:rPr lang="en-AU" baseline="30000" dirty="0" smtClean="0"/>
              <a:t>2</a:t>
            </a:r>
            <a:r>
              <a:rPr lang="en-AU" dirty="0" smtClean="0"/>
              <a:t> best fit analysis</a:t>
            </a:r>
          </a:p>
          <a:p>
            <a:r>
              <a:rPr lang="en-AU" dirty="0" smtClean="0"/>
              <a:t>Uncertainties determined using a Monte Carlo analysis, with noise applied to the test light curve</a:t>
            </a:r>
          </a:p>
          <a:p>
            <a:r>
              <a:rPr lang="en-AU" dirty="0" smtClean="0"/>
              <a:t>Apply camera-based corrections to the times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If no time stamps, set manually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39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If start and end time stamps, can fill with calculated rate. </a:t>
            </a:r>
            <a:r>
              <a:rPr lang="en-AU" dirty="0" smtClean="0">
                <a:solidFill>
                  <a:srgbClr val="FF0000"/>
                </a:solidFill>
              </a:rPr>
              <a:t>But treat with care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86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>Integrity Check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Highly desirable to have OCR reading of time stamp</a:t>
            </a:r>
          </a:p>
          <a:p>
            <a:r>
              <a:rPr lang="en-AU" dirty="0" smtClean="0"/>
              <a:t>Looks for irregularities in time stamp sequence, and for identity in sequential measurements</a:t>
            </a:r>
          </a:p>
          <a:p>
            <a:r>
              <a:rPr lang="en-AU" dirty="0" smtClean="0"/>
              <a:t>For integrating cameras, checks that the recorded #frames in each integration interval is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Example video with duplicated frames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1496" cy="44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CC6-9A01-442E-B388-DB863A1717D4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586</Words>
  <Application>Microsoft Office PowerPoint</Application>
  <PresentationFormat>On-screen Show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AOTA</vt:lpstr>
      <vt:lpstr>AOTA is in Occult 4.1.0.14</vt:lpstr>
      <vt:lpstr>and looks like:</vt:lpstr>
      <vt:lpstr>Aim</vt:lpstr>
      <vt:lpstr>Basic methodology</vt:lpstr>
      <vt:lpstr>If no time stamps, set manually</vt:lpstr>
      <vt:lpstr>If start and end time stamps, can fill with calculated rate. But treat with care</vt:lpstr>
      <vt:lpstr>Integrity Check</vt:lpstr>
      <vt:lpstr>Example video with duplicated frames</vt:lpstr>
      <vt:lpstr>Can check for systematic problems with a Fourier Analysis plot</vt:lpstr>
      <vt:lpstr>Set integration/binning/normalisation</vt:lpstr>
      <vt:lpstr>Event identification</vt:lpstr>
      <vt:lpstr>Symmetric triangle with straight sides, sharp apex, flat light curve at bottom (see 5 orange bars)</vt:lpstr>
      <vt:lpstr>Cloud event – asymmetric, non-straight sides, no sharp apex, light curve at bottom not flat (see orange bars)</vt:lpstr>
      <vt:lpstr>Can overlay comparison stars</vt:lpstr>
      <vt:lpstr>Can identify up to 5 putative events</vt:lpstr>
      <vt:lpstr>Final plot showing fitted light curve and uncertainties</vt:lpstr>
      <vt:lpstr>Some events have two discrete possibilities</vt:lpstr>
      <vt:lpstr>Accuracy visible via χ2 curves</vt:lpstr>
      <vt:lpstr>True gradual events have a rise and fall in the plot of  χ2</vt:lpstr>
      <vt:lpstr>Disregard anomalous points</vt:lpstr>
      <vt:lpstr>Applies corrections based on camera used</vt:lpstr>
      <vt:lpstr>Can view/save measurement report</vt:lpstr>
      <vt:lpstr>Save plots for sending to others</vt:lpstr>
      <vt:lpstr>Detailed Help file provided, with step-by-step instructions and guidance on interpretation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AOTA</dc:title>
  <dc:creator>Herald Dave</dc:creator>
  <cp:lastModifiedBy>Herald Dave</cp:lastModifiedBy>
  <cp:revision>74</cp:revision>
  <dcterms:created xsi:type="dcterms:W3CDTF">2013-09-29T11:23:25Z</dcterms:created>
  <dcterms:modified xsi:type="dcterms:W3CDTF">2014-04-04T07:21:35Z</dcterms:modified>
</cp:coreProperties>
</file>